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69" r:id="rId1"/>
  </p:sldMasterIdLst>
  <p:sldIdLst>
    <p:sldId id="256" r:id="rId2"/>
    <p:sldId id="275" r:id="rId3"/>
    <p:sldId id="260" r:id="rId4"/>
    <p:sldId id="261" r:id="rId5"/>
    <p:sldId id="266" r:id="rId6"/>
    <p:sldId id="267" r:id="rId7"/>
    <p:sldId id="286" r:id="rId8"/>
    <p:sldId id="270" r:id="rId9"/>
    <p:sldId id="288" r:id="rId10"/>
    <p:sldId id="289" r:id="rId11"/>
    <p:sldId id="290" r:id="rId12"/>
    <p:sldId id="291" r:id="rId13"/>
    <p:sldId id="292" r:id="rId14"/>
    <p:sldId id="287" r:id="rId15"/>
    <p:sldId id="293" r:id="rId16"/>
    <p:sldId id="294" r:id="rId17"/>
    <p:sldId id="295" r:id="rId18"/>
    <p:sldId id="296" r:id="rId19"/>
    <p:sldId id="297" r:id="rId20"/>
    <p:sldId id="268"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FAB06-FF45-468B-BD6B-9C9E950E9B08}" v="106" dt="2023-09-13T19:00:5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02CD715-5F9C-4151-A8EC-2CC9D956BA5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044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23-09-2023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289320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626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78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2681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05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4341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072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053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376098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23-09-2023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4863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5F72BB-1BF0-4A88-A99F-3ADD3F3513DA}" type="datetimeFigureOut">
              <a:rPr lang="en-IN" smtClean="0"/>
              <a:t>23-09-2023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60058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5F72BB-1BF0-4A88-A99F-3ADD3F3513DA}" type="datetimeFigureOut">
              <a:rPr lang="en-IN" smtClean="0"/>
              <a:t>23-09-2023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2CD715-5F9C-4151-A8EC-2CC9D956BA5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5F72BB-1BF0-4A88-A99F-3ADD3F3513DA}" type="datetimeFigureOut">
              <a:rPr lang="en-IN" smtClean="0"/>
              <a:t>23-09-2023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102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5F72BB-1BF0-4A88-A99F-3ADD3F3513DA}" type="datetimeFigureOut">
              <a:rPr lang="en-IN" smtClean="0"/>
              <a:t>23-09-2023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3641878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23-09-2023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40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23-09-2023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414612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5F72BB-1BF0-4A88-A99F-3ADD3F3513DA}" type="datetimeFigureOut">
              <a:rPr lang="en-IN" smtClean="0"/>
              <a:t>23-09-2023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2CD715-5F9C-4151-A8EC-2CC9D956BA5A}" type="slidenum">
              <a:rPr lang="en-IN" smtClean="0"/>
              <a:t>‹#›</a:t>
            </a:fld>
            <a:endParaRPr lang="en-IN"/>
          </a:p>
        </p:txBody>
      </p:sp>
    </p:spTree>
    <p:extLst>
      <p:ext uri="{BB962C8B-B14F-4D97-AF65-F5344CB8AC3E}">
        <p14:creationId xmlns:p14="http://schemas.microsoft.com/office/powerpoint/2010/main" val="249562930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B6D9-E321-5B90-E373-F8A9D1DD00CA}"/>
              </a:ext>
            </a:extLst>
          </p:cNvPr>
          <p:cNvSpPr>
            <a:spLocks noGrp="1"/>
          </p:cNvSpPr>
          <p:nvPr>
            <p:ph type="ctrTitle"/>
          </p:nvPr>
        </p:nvSpPr>
        <p:spPr/>
        <p:txBody>
          <a:bodyPr>
            <a:normAutofit fontScale="90000"/>
          </a:bodyPr>
          <a:lstStyle/>
          <a:p>
            <a:r>
              <a:rPr lang="en-US" sz="4800" dirty="0">
                <a:solidFill>
                  <a:schemeClr val="tx2">
                    <a:satMod val="130000"/>
                  </a:schemeClr>
                </a:solidFill>
              </a:rPr>
              <a:t>Storyboard</a:t>
            </a:r>
            <a:br>
              <a:rPr lang="en-US" sz="4800" dirty="0">
                <a:solidFill>
                  <a:schemeClr val="tx2">
                    <a:satMod val="130000"/>
                  </a:schemeClr>
                </a:solidFill>
              </a:rPr>
            </a:br>
            <a:r>
              <a:rPr lang="en-US" sz="4800" dirty="0">
                <a:solidFill>
                  <a:schemeClr val="tx2">
                    <a:satMod val="130000"/>
                  </a:schemeClr>
                </a:solidFill>
              </a:rPr>
              <a:t>Presentation</a:t>
            </a:r>
            <a:endParaRPr lang="en-IN" dirty="0"/>
          </a:p>
        </p:txBody>
      </p:sp>
      <p:sp>
        <p:nvSpPr>
          <p:cNvPr id="3" name="Subtitle 2">
            <a:extLst>
              <a:ext uri="{FF2B5EF4-FFF2-40B4-BE49-F238E27FC236}">
                <a16:creationId xmlns:a16="http://schemas.microsoft.com/office/drawing/2014/main" id="{C86DA776-24A2-F17E-739E-4811095C0230}"/>
              </a:ext>
            </a:extLst>
          </p:cNvPr>
          <p:cNvSpPr>
            <a:spLocks noGrp="1"/>
          </p:cNvSpPr>
          <p:nvPr>
            <p:ph type="subTitle" idx="1"/>
          </p:nvPr>
        </p:nvSpPr>
        <p:spPr/>
        <p:txBody>
          <a:bodyPr>
            <a:normAutofit/>
          </a:bodyPr>
          <a:lstStyle/>
          <a:p>
            <a:r>
              <a:rPr lang="en-IN" dirty="0"/>
              <a:t>By</a:t>
            </a:r>
          </a:p>
          <a:p>
            <a:r>
              <a:rPr lang="en-IN" dirty="0"/>
              <a:t>Team : ASTRAL ADVENTURERES </a:t>
            </a:r>
          </a:p>
        </p:txBody>
      </p:sp>
    </p:spTree>
    <p:extLst>
      <p:ext uri="{BB962C8B-B14F-4D97-AF65-F5344CB8AC3E}">
        <p14:creationId xmlns:p14="http://schemas.microsoft.com/office/powerpoint/2010/main" val="1818534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197" y="836810"/>
            <a:ext cx="9866045" cy="4742895"/>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Student Details</a:t>
            </a:r>
          </a:p>
        </p:txBody>
      </p:sp>
    </p:spTree>
    <p:extLst>
      <p:ext uri="{BB962C8B-B14F-4D97-AF65-F5344CB8AC3E}">
        <p14:creationId xmlns:p14="http://schemas.microsoft.com/office/powerpoint/2010/main" val="3223077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197" y="841948"/>
            <a:ext cx="9866045" cy="473261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Staff Details</a:t>
            </a:r>
          </a:p>
        </p:txBody>
      </p:sp>
    </p:spTree>
    <p:extLst>
      <p:ext uri="{BB962C8B-B14F-4D97-AF65-F5344CB8AC3E}">
        <p14:creationId xmlns:p14="http://schemas.microsoft.com/office/powerpoint/2010/main" val="3701257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9887" y="841948"/>
            <a:ext cx="9844665" cy="473261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Complaints </a:t>
            </a:r>
          </a:p>
        </p:txBody>
      </p:sp>
    </p:spTree>
    <p:extLst>
      <p:ext uri="{BB962C8B-B14F-4D97-AF65-F5344CB8AC3E}">
        <p14:creationId xmlns:p14="http://schemas.microsoft.com/office/powerpoint/2010/main" val="4064811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9887" y="847076"/>
            <a:ext cx="9844665" cy="4722362"/>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Payments </a:t>
            </a:r>
          </a:p>
        </p:txBody>
      </p:sp>
    </p:spTree>
    <p:extLst>
      <p:ext uri="{BB962C8B-B14F-4D97-AF65-F5344CB8AC3E}">
        <p14:creationId xmlns:p14="http://schemas.microsoft.com/office/powerpoint/2010/main" val="1720069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1A3-4D92-51B6-6EA2-6EC16D5C405B}"/>
              </a:ext>
            </a:extLst>
          </p:cNvPr>
          <p:cNvSpPr>
            <a:spLocks noGrp="1"/>
          </p:cNvSpPr>
          <p:nvPr>
            <p:ph type="title"/>
          </p:nvPr>
        </p:nvSpPr>
        <p:spPr>
          <a:xfrm>
            <a:off x="1291166" y="2694600"/>
            <a:ext cx="9609668" cy="1468800"/>
          </a:xfrm>
        </p:spPr>
        <p:txBody>
          <a:bodyPr anchor="ctr">
            <a:normAutofit fontScale="90000"/>
          </a:bodyPr>
          <a:lstStyle/>
          <a:p>
            <a:pPr algn="ctr"/>
            <a:r>
              <a:rPr lang="en-US" sz="4800" b="1" dirty="0"/>
              <a:t>Interface of </a:t>
            </a:r>
            <a:r>
              <a:rPr lang="en-IN" sz="4800" b="1" dirty="0"/>
              <a:t>Software </a:t>
            </a:r>
            <a:br>
              <a:rPr lang="en-US" sz="4800" b="1" dirty="0"/>
            </a:br>
            <a:r>
              <a:rPr lang="en-US" sz="4800" b="1" dirty="0"/>
              <a:t>Student Point of view </a:t>
            </a:r>
            <a:endParaRPr lang="en-IN" sz="4800" b="1" dirty="0"/>
          </a:p>
        </p:txBody>
      </p:sp>
      <p:sp>
        <p:nvSpPr>
          <p:cNvPr id="3" name="Text Placeholder 2">
            <a:extLst>
              <a:ext uri="{FF2B5EF4-FFF2-40B4-BE49-F238E27FC236}">
                <a16:creationId xmlns:a16="http://schemas.microsoft.com/office/drawing/2014/main" id="{78945CA0-6337-29C7-CF11-C72011A0FC57}"/>
              </a:ext>
            </a:extLst>
          </p:cNvPr>
          <p:cNvSpPr>
            <a:spLocks noGrp="1"/>
          </p:cNvSpPr>
          <p:nvPr>
            <p:ph type="body" idx="1"/>
          </p:nvPr>
        </p:nvSpPr>
        <p:spPr>
          <a:xfrm flipH="1">
            <a:off x="13173266" y="5103952"/>
            <a:ext cx="225490" cy="860400"/>
          </a:xfrm>
        </p:spPr>
        <p:txBody>
          <a:bodyPr/>
          <a:lstStyle/>
          <a:p>
            <a:endParaRPr lang="en-IN" dirty="0"/>
          </a:p>
          <a:p>
            <a:endParaRPr lang="en-IN" dirty="0"/>
          </a:p>
          <a:p>
            <a:endParaRPr lang="en-IN" dirty="0"/>
          </a:p>
        </p:txBody>
      </p:sp>
    </p:spTree>
    <p:extLst>
      <p:ext uri="{BB962C8B-B14F-4D97-AF65-F5344CB8AC3E}">
        <p14:creationId xmlns:p14="http://schemas.microsoft.com/office/powerpoint/2010/main" val="361958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36810"/>
            <a:ext cx="9812888" cy="474289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Login Page</a:t>
            </a:r>
          </a:p>
        </p:txBody>
      </p:sp>
    </p:spTree>
    <p:extLst>
      <p:ext uri="{BB962C8B-B14F-4D97-AF65-F5344CB8AC3E}">
        <p14:creationId xmlns:p14="http://schemas.microsoft.com/office/powerpoint/2010/main" val="1620555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49587"/>
            <a:ext cx="9812888" cy="4717341"/>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Home Page</a:t>
            </a:r>
          </a:p>
        </p:txBody>
      </p:sp>
    </p:spTree>
    <p:extLst>
      <p:ext uri="{BB962C8B-B14F-4D97-AF65-F5344CB8AC3E}">
        <p14:creationId xmlns:p14="http://schemas.microsoft.com/office/powerpoint/2010/main" val="1745720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54698"/>
            <a:ext cx="9812888" cy="4707119"/>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Student Details </a:t>
            </a:r>
          </a:p>
        </p:txBody>
      </p:sp>
    </p:spTree>
    <p:extLst>
      <p:ext uri="{BB962C8B-B14F-4D97-AF65-F5344CB8AC3E}">
        <p14:creationId xmlns:p14="http://schemas.microsoft.com/office/powerpoint/2010/main" val="1976156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59808"/>
            <a:ext cx="9812888" cy="469689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Register Complaint </a:t>
            </a:r>
          </a:p>
        </p:txBody>
      </p:sp>
    </p:spTree>
    <p:extLst>
      <p:ext uri="{BB962C8B-B14F-4D97-AF65-F5344CB8AC3E}">
        <p14:creationId xmlns:p14="http://schemas.microsoft.com/office/powerpoint/2010/main" val="50318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54698"/>
            <a:ext cx="9812888" cy="4707119"/>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Payments </a:t>
            </a:r>
          </a:p>
        </p:txBody>
      </p:sp>
    </p:spTree>
    <p:extLst>
      <p:ext uri="{BB962C8B-B14F-4D97-AF65-F5344CB8AC3E}">
        <p14:creationId xmlns:p14="http://schemas.microsoft.com/office/powerpoint/2010/main" val="3825778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A016-9EF7-B72F-84FE-3F4AF8937ADE}"/>
              </a:ext>
            </a:extLst>
          </p:cNvPr>
          <p:cNvSpPr>
            <a:spLocks noGrp="1"/>
          </p:cNvSpPr>
          <p:nvPr>
            <p:ph type="title"/>
          </p:nvPr>
        </p:nvSpPr>
        <p:spPr/>
        <p:txBody>
          <a:bodyPr/>
          <a:lstStyle/>
          <a:p>
            <a:r>
              <a:rPr lang="en-US" b="1" i="0" dirty="0">
                <a:effectLst/>
              </a:rPr>
              <a:t>Hall Management Center (HMC)</a:t>
            </a:r>
            <a:endParaRPr lang="en-IN" b="1" dirty="0"/>
          </a:p>
        </p:txBody>
      </p:sp>
      <p:sp>
        <p:nvSpPr>
          <p:cNvPr id="3" name="Content Placeholder 2">
            <a:extLst>
              <a:ext uri="{FF2B5EF4-FFF2-40B4-BE49-F238E27FC236}">
                <a16:creationId xmlns:a16="http://schemas.microsoft.com/office/drawing/2014/main" id="{B4D73CBD-3A01-5393-D4D6-F4B942501C17}"/>
              </a:ext>
            </a:extLst>
          </p:cNvPr>
          <p:cNvSpPr>
            <a:spLocks noGrp="1"/>
          </p:cNvSpPr>
          <p:nvPr>
            <p:ph idx="1"/>
          </p:nvPr>
        </p:nvSpPr>
        <p:spPr/>
        <p:txBody>
          <a:bodyPr>
            <a:normAutofit/>
          </a:bodyPr>
          <a:lstStyle/>
          <a:p>
            <a:pPr marL="0" indent="0" algn="ctr">
              <a:buNone/>
            </a:pPr>
            <a:r>
              <a:rPr lang="en-IN" sz="3600" b="1" dirty="0">
                <a:latin typeface="+mj-lt"/>
              </a:rPr>
              <a:t>Team</a:t>
            </a:r>
            <a:r>
              <a:rPr lang="en-IN" sz="3200" b="1" dirty="0">
                <a:latin typeface="+mj-lt"/>
              </a:rPr>
              <a:t> Members :</a:t>
            </a:r>
          </a:p>
        </p:txBody>
      </p:sp>
      <p:sp>
        <p:nvSpPr>
          <p:cNvPr id="7" name="TextBox 6">
            <a:extLst>
              <a:ext uri="{FF2B5EF4-FFF2-40B4-BE49-F238E27FC236}">
                <a16:creationId xmlns:a16="http://schemas.microsoft.com/office/drawing/2014/main" id="{9C240164-CE52-3C26-FFD1-759A587A0039}"/>
              </a:ext>
            </a:extLst>
          </p:cNvPr>
          <p:cNvSpPr txBox="1"/>
          <p:nvPr/>
        </p:nvSpPr>
        <p:spPr>
          <a:xfrm>
            <a:off x="4553339" y="3198212"/>
            <a:ext cx="4693298" cy="2677656"/>
          </a:xfrm>
          <a:prstGeom prst="rect">
            <a:avLst/>
          </a:prstGeom>
          <a:noFill/>
        </p:spPr>
        <p:txBody>
          <a:bodyPr wrap="square" rtlCol="0" anchor="ctr">
            <a:spAutoFit/>
          </a:bodyPr>
          <a:lstStyle/>
          <a:p>
            <a:r>
              <a:rPr lang="en-IN" sz="2800" dirty="0"/>
              <a:t>1. Sameena Banu – (R190736)</a:t>
            </a:r>
          </a:p>
          <a:p>
            <a:r>
              <a:rPr lang="en-IN" sz="2800" dirty="0"/>
              <a:t>2. Harshitha        – (R190734)</a:t>
            </a:r>
          </a:p>
          <a:p>
            <a:r>
              <a:rPr lang="en-IN" sz="2800" dirty="0"/>
              <a:t>3. </a:t>
            </a:r>
            <a:r>
              <a:rPr lang="en-IN" sz="2800" dirty="0" err="1"/>
              <a:t>Poojitha</a:t>
            </a:r>
            <a:r>
              <a:rPr lang="en-IN" sz="2800" dirty="0"/>
              <a:t>          – (R190691)</a:t>
            </a:r>
          </a:p>
          <a:p>
            <a:r>
              <a:rPr lang="en-IN" sz="2800" dirty="0"/>
              <a:t>4. Santhosh        – (R191031)</a:t>
            </a:r>
          </a:p>
          <a:p>
            <a:r>
              <a:rPr lang="en-IN" sz="2800" dirty="0"/>
              <a:t>5. Girivardhan    – (R190139)</a:t>
            </a:r>
          </a:p>
          <a:p>
            <a:endParaRPr lang="en-IN" sz="2800" dirty="0"/>
          </a:p>
        </p:txBody>
      </p:sp>
    </p:spTree>
    <p:extLst>
      <p:ext uri="{BB962C8B-B14F-4D97-AF65-F5344CB8AC3E}">
        <p14:creationId xmlns:p14="http://schemas.microsoft.com/office/powerpoint/2010/main" val="321295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2020-73DE-7D3B-3CC0-DB26A36279E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93CAB14-925E-FF3E-7CE5-DF2137DB61D0}"/>
              </a:ext>
            </a:extLst>
          </p:cNvPr>
          <p:cNvSpPr>
            <a:spLocks noGrp="1"/>
          </p:cNvSpPr>
          <p:nvPr>
            <p:ph idx="1"/>
          </p:nvPr>
        </p:nvSpPr>
        <p:spPr/>
        <p:txBody>
          <a:bodyPr/>
          <a:lstStyle/>
          <a:p>
            <a:pPr>
              <a:buFont typeface="Wingdings" panose="05000000000000000000" pitchFamily="2" charset="2"/>
              <a:buChar char="Ø"/>
            </a:pPr>
            <a:r>
              <a:rPr lang="en-US" b="0" i="0" dirty="0">
                <a:effectLst/>
              </a:rPr>
              <a:t>The software, which we will call the “ Hall Management Center ” Software will offer a user-friendly interface that facilitates the management and retrieval of student records, payment transactions, hostel staff information, and other pertinent data.</a:t>
            </a:r>
          </a:p>
          <a:p>
            <a:pPr>
              <a:buFont typeface="Wingdings" panose="05000000000000000000" pitchFamily="2" charset="2"/>
              <a:buChar char="Ø"/>
            </a:pPr>
            <a:r>
              <a:rPr lang="en-US" b="0" i="0" dirty="0">
                <a:effectLst/>
              </a:rPr>
              <a:t>This digital solution will ensure accuracy, accessibility, and ease of use, allowing the Chairman to promptly and effectively communicate the necessary information to the Director.</a:t>
            </a:r>
            <a:endParaRPr lang="en-IN" dirty="0"/>
          </a:p>
        </p:txBody>
      </p:sp>
    </p:spTree>
    <p:extLst>
      <p:ext uri="{BB962C8B-B14F-4D97-AF65-F5344CB8AC3E}">
        <p14:creationId xmlns:p14="http://schemas.microsoft.com/office/powerpoint/2010/main" val="364100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B6D9-E321-5B90-E373-F8A9D1DD00CA}"/>
              </a:ext>
            </a:extLst>
          </p:cNvPr>
          <p:cNvSpPr>
            <a:spLocks noGrp="1"/>
          </p:cNvSpPr>
          <p:nvPr>
            <p:ph type="ctrTitle"/>
          </p:nvPr>
        </p:nvSpPr>
        <p:spPr/>
        <p:txBody>
          <a:bodyPr>
            <a:normAutofit/>
          </a:bodyPr>
          <a:lstStyle/>
          <a:p>
            <a:r>
              <a:rPr lang="en-IN" dirty="0"/>
              <a:t>Thank You </a:t>
            </a:r>
          </a:p>
        </p:txBody>
      </p:sp>
      <p:sp>
        <p:nvSpPr>
          <p:cNvPr id="3" name="Subtitle 2">
            <a:extLst>
              <a:ext uri="{FF2B5EF4-FFF2-40B4-BE49-F238E27FC236}">
                <a16:creationId xmlns:a16="http://schemas.microsoft.com/office/drawing/2014/main" id="{C86DA776-24A2-F17E-739E-4811095C0230}"/>
              </a:ext>
            </a:extLst>
          </p:cNvPr>
          <p:cNvSpPr>
            <a:spLocks noGrp="1"/>
          </p:cNvSpPr>
          <p:nvPr>
            <p:ph type="subTitle" idx="1"/>
          </p:nvPr>
        </p:nvSpPr>
        <p:spPr/>
        <p:txBody>
          <a:bodyPr>
            <a:normAutofit/>
          </a:bodyPr>
          <a:lstStyle/>
          <a:p>
            <a:r>
              <a:rPr lang="en-IN" dirty="0"/>
              <a:t>Team : ASTRAL ADVENTURERES </a:t>
            </a:r>
          </a:p>
        </p:txBody>
      </p:sp>
    </p:spTree>
    <p:extLst>
      <p:ext uri="{BB962C8B-B14F-4D97-AF65-F5344CB8AC3E}">
        <p14:creationId xmlns:p14="http://schemas.microsoft.com/office/powerpoint/2010/main" val="996192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9649-43FB-1BCF-F248-C4703CFDD5A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4BA3C22F-4B4F-D476-4DD8-149AC3A07A4E}"/>
              </a:ext>
            </a:extLst>
          </p:cNvPr>
          <p:cNvSpPr>
            <a:spLocks noGrp="1"/>
          </p:cNvSpPr>
          <p:nvPr>
            <p:ph idx="1"/>
          </p:nvPr>
        </p:nvSpPr>
        <p:spPr/>
        <p:txBody>
          <a:bodyPr/>
          <a:lstStyle/>
          <a:p>
            <a:pPr>
              <a:buFont typeface="Wingdings" panose="05000000000000000000" pitchFamily="2" charset="2"/>
              <a:buChar char="Ø"/>
            </a:pPr>
            <a:r>
              <a:rPr lang="en-IN" dirty="0"/>
              <a:t>Introduction</a:t>
            </a:r>
          </a:p>
          <a:p>
            <a:pPr lvl="1">
              <a:buFont typeface="Arial" panose="020B0604020202020204" pitchFamily="34" charset="0"/>
              <a:buChar char="•"/>
            </a:pPr>
            <a:r>
              <a:rPr lang="en-IN" dirty="0"/>
              <a:t>Purpose of HMC</a:t>
            </a:r>
          </a:p>
          <a:p>
            <a:pPr>
              <a:buFont typeface="Wingdings" panose="05000000000000000000" pitchFamily="2" charset="2"/>
              <a:buChar char="Ø"/>
            </a:pPr>
            <a:r>
              <a:rPr lang="en-IN" dirty="0"/>
              <a:t>Story Board</a:t>
            </a:r>
          </a:p>
          <a:p>
            <a:pPr>
              <a:buFont typeface="Wingdings" panose="05000000000000000000" pitchFamily="2" charset="2"/>
              <a:buChar char="Ø"/>
            </a:pPr>
            <a:r>
              <a:rPr lang="en-IN" dirty="0"/>
              <a:t>Conclusion </a:t>
            </a:r>
          </a:p>
        </p:txBody>
      </p:sp>
    </p:spTree>
    <p:extLst>
      <p:ext uri="{BB962C8B-B14F-4D97-AF65-F5344CB8AC3E}">
        <p14:creationId xmlns:p14="http://schemas.microsoft.com/office/powerpoint/2010/main" val="3776616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990-CE34-B4B7-8B71-88A082F1D762}"/>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8BD8A90C-7D87-D7C7-05E1-11F27673A314}"/>
              </a:ext>
            </a:extLst>
          </p:cNvPr>
          <p:cNvSpPr>
            <a:spLocks noGrp="1"/>
          </p:cNvSpPr>
          <p:nvPr>
            <p:ph idx="1"/>
          </p:nvPr>
        </p:nvSpPr>
        <p:spPr/>
        <p:txBody>
          <a:bodyPr>
            <a:normAutofit fontScale="77500" lnSpcReduction="20000"/>
          </a:bodyPr>
          <a:lstStyle/>
          <a:p>
            <a:pPr>
              <a:buFont typeface="Wingdings" panose="05000000000000000000" pitchFamily="2" charset="2"/>
              <a:buChar char="Ø"/>
            </a:pPr>
            <a:r>
              <a:rPr lang="en-IN" dirty="0"/>
              <a:t>Purpose </a:t>
            </a:r>
          </a:p>
          <a:p>
            <a:pPr lvl="1">
              <a:buFont typeface="Arial" panose="020B0604020202020204" pitchFamily="34" charset="0"/>
              <a:buChar char="•"/>
            </a:pPr>
            <a:r>
              <a:rPr lang="en-US" b="0" i="0" dirty="0">
                <a:effectLst/>
              </a:rPr>
              <a:t>To access and display the details stored in the database, which are entered by students, wardens, mess managers, and the Chairman, and present this data to the Chairman of HMC.</a:t>
            </a:r>
          </a:p>
          <a:p>
            <a:pPr lvl="1">
              <a:buFont typeface="Arial" panose="020B0604020202020204" pitchFamily="34" charset="0"/>
              <a:buChar char="•"/>
            </a:pPr>
            <a:r>
              <a:rPr lang="en-IN" b="1" i="0" dirty="0">
                <a:effectLst/>
              </a:rPr>
              <a:t>Efficiency: </a:t>
            </a:r>
            <a:r>
              <a:rPr lang="en-US" b="0" i="0" dirty="0">
                <a:effectLst/>
              </a:rPr>
              <a:t>Automate administrative tasks to streamline operations, reducing manual effort and errors.</a:t>
            </a:r>
            <a:endParaRPr lang="en-IN" dirty="0"/>
          </a:p>
          <a:p>
            <a:pPr lvl="1">
              <a:buFont typeface="Arial" panose="020B0604020202020204" pitchFamily="34" charset="0"/>
              <a:buChar char="•"/>
            </a:pPr>
            <a:r>
              <a:rPr lang="en-IN" b="1" i="0" dirty="0">
                <a:effectLst/>
              </a:rPr>
              <a:t>Student Experience: :</a:t>
            </a:r>
            <a:r>
              <a:rPr lang="en-IN" b="0" i="0" dirty="0">
                <a:solidFill>
                  <a:srgbClr val="D1D5DB"/>
                </a:solidFill>
                <a:effectLst/>
              </a:rPr>
              <a:t> </a:t>
            </a:r>
            <a:r>
              <a:rPr lang="en-US" b="0" i="0" dirty="0">
                <a:effectLst/>
              </a:rPr>
              <a:t>Enhance the overall hostel experience by simplifying room allocations and mess charges.</a:t>
            </a:r>
          </a:p>
          <a:p>
            <a:pPr lvl="1">
              <a:buFont typeface="Arial" panose="020B0604020202020204" pitchFamily="34" charset="0"/>
              <a:buChar char="•"/>
            </a:pPr>
            <a:r>
              <a:rPr lang="en-IN" b="1" i="0" dirty="0">
                <a:effectLst/>
              </a:rPr>
              <a:t>Financial Management: </a:t>
            </a:r>
            <a:r>
              <a:rPr lang="en-US" b="0" i="0" dirty="0">
                <a:effectLst/>
              </a:rPr>
              <a:t>Ensure transparency in financial transactions, including mess charge collection and grant distribution.</a:t>
            </a:r>
          </a:p>
          <a:p>
            <a:pPr lvl="1">
              <a:buFont typeface="Arial" panose="020B0604020202020204" pitchFamily="34" charset="0"/>
              <a:buChar char="•"/>
            </a:pPr>
            <a:r>
              <a:rPr lang="en-US" b="1" i="0" dirty="0">
                <a:effectLst/>
              </a:rPr>
              <a:t>Complaint Resolution:</a:t>
            </a:r>
            <a:r>
              <a:rPr lang="en-US" b="0" i="0" dirty="0">
                <a:effectLst/>
              </a:rPr>
              <a:t> Provide a web-based system for recording, addressing, and tracking student complaints, leading to improved satisfaction.</a:t>
            </a:r>
          </a:p>
          <a:p>
            <a:pPr lvl="1">
              <a:buFont typeface="Arial" panose="020B0604020202020204" pitchFamily="34" charset="0"/>
              <a:buChar char="•"/>
            </a:pPr>
            <a:r>
              <a:rPr lang="en-US" b="1" i="0" dirty="0">
                <a:effectLst/>
              </a:rPr>
              <a:t>Staff Management:</a:t>
            </a:r>
            <a:r>
              <a:rPr lang="en-US" b="0" i="0" dirty="0">
                <a:solidFill>
                  <a:srgbClr val="D1D5DB"/>
                </a:solidFill>
                <a:effectLst/>
              </a:rPr>
              <a:t> </a:t>
            </a:r>
            <a:r>
              <a:rPr lang="en-US" b="0" i="0" dirty="0">
                <a:effectLst/>
              </a:rPr>
              <a:t>Simplify the management of temporary staff, from leave tracking to payroll calculations.</a:t>
            </a:r>
            <a:endParaRPr lang="en-US" dirty="0"/>
          </a:p>
          <a:p>
            <a:pPr lvl="1">
              <a:buFont typeface="Arial" panose="020B0604020202020204" pitchFamily="34" charset="0"/>
              <a:buChar char="•"/>
            </a:pPr>
            <a:endParaRPr lang="en-IN" b="0" i="0" dirty="0">
              <a:effectLst/>
            </a:endParaRPr>
          </a:p>
          <a:p>
            <a:pPr lvl="1">
              <a:buFont typeface="Arial" panose="020B0604020202020204" pitchFamily="34" charset="0"/>
              <a:buChar char="•"/>
            </a:pPr>
            <a:endParaRPr lang="en-US" b="0" i="0" dirty="0">
              <a:effectLst/>
            </a:endParaRPr>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3721748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3F7D-92AA-468C-CC31-51D3C8EA4B1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7CA6DCB-DB09-C43B-0899-38287FD78BF4}"/>
              </a:ext>
            </a:extLst>
          </p:cNvPr>
          <p:cNvSpPr>
            <a:spLocks noGrp="1"/>
          </p:cNvSpPr>
          <p:nvPr>
            <p:ph idx="1"/>
          </p:nvPr>
        </p:nvSpPr>
        <p:spPr/>
        <p:txBody>
          <a:bodyPr>
            <a:normAutofit fontScale="85000" lnSpcReduction="10000"/>
          </a:bodyPr>
          <a:lstStyle/>
          <a:p>
            <a:pPr lvl="1"/>
            <a:r>
              <a:rPr lang="en-US" b="1" i="0" dirty="0">
                <a:effectLst/>
              </a:rPr>
              <a:t>Expense Tracking:</a:t>
            </a:r>
            <a:r>
              <a:rPr lang="en-US" b="0" i="0" dirty="0">
                <a:solidFill>
                  <a:srgbClr val="D1D5DB"/>
                </a:solidFill>
                <a:effectLst/>
              </a:rPr>
              <a:t> </a:t>
            </a:r>
            <a:r>
              <a:rPr lang="en-US" b="0" i="0" dirty="0">
                <a:effectLst/>
              </a:rPr>
              <a:t>Efficiently record and manage petty expenses, ensuring financial transparency.</a:t>
            </a:r>
            <a:endParaRPr lang="en-US" b="1" i="0" dirty="0">
              <a:effectLst/>
            </a:endParaRPr>
          </a:p>
          <a:p>
            <a:pPr lvl="1"/>
            <a:r>
              <a:rPr lang="en-US" b="1" i="0" dirty="0">
                <a:effectLst/>
              </a:rPr>
              <a:t>Data Accessibility:</a:t>
            </a:r>
            <a:r>
              <a:rPr lang="en-US" b="0" i="0" dirty="0">
                <a:solidFill>
                  <a:srgbClr val="D1D5DB"/>
                </a:solidFill>
                <a:effectLst/>
              </a:rPr>
              <a:t> </a:t>
            </a:r>
            <a:r>
              <a:rPr lang="en-US" b="0" i="0" dirty="0">
                <a:effectLst/>
              </a:rPr>
              <a:t>Enable real-time access to critical information for wardens and administrators, supporting data-driven decisions.</a:t>
            </a:r>
          </a:p>
          <a:p>
            <a:pPr lvl="1"/>
            <a:r>
              <a:rPr lang="en-US" b="1" i="0" dirty="0">
                <a:effectLst/>
              </a:rPr>
              <a:t>Audit and Accountability:</a:t>
            </a:r>
            <a:r>
              <a:rPr lang="en-US" b="0" i="0" dirty="0">
                <a:solidFill>
                  <a:srgbClr val="D1D5DB"/>
                </a:solidFill>
                <a:effectLst/>
              </a:rPr>
              <a:t> </a:t>
            </a:r>
            <a:r>
              <a:rPr lang="en-US" b="0" i="0" dirty="0">
                <a:effectLst/>
              </a:rPr>
              <a:t>Generate accurate financial reports, aiding in annual audits and financial transparency.</a:t>
            </a:r>
            <a:endParaRPr lang="en-US" dirty="0"/>
          </a:p>
          <a:p>
            <a:pPr lvl="1"/>
            <a:r>
              <a:rPr lang="en-US" b="1" i="0" dirty="0">
                <a:effectLst/>
              </a:rPr>
              <a:t>Security:</a:t>
            </a:r>
            <a:r>
              <a:rPr lang="en-US" b="0" i="0" dirty="0">
                <a:solidFill>
                  <a:srgbClr val="D1D5DB"/>
                </a:solidFill>
                <a:effectLst/>
              </a:rPr>
              <a:t> </a:t>
            </a:r>
            <a:r>
              <a:rPr lang="en-US" b="0" i="0" dirty="0">
                <a:effectLst/>
              </a:rPr>
              <a:t>Implement robust security measures to prevent fraud and safeguard sensitive data.</a:t>
            </a:r>
          </a:p>
          <a:p>
            <a:pPr lvl="1"/>
            <a:r>
              <a:rPr lang="en-US" b="1" i="0" dirty="0">
                <a:effectLst/>
              </a:rPr>
              <a:t>Efficiency and Scalability:</a:t>
            </a:r>
            <a:r>
              <a:rPr lang="en-US" b="0" i="0" dirty="0">
                <a:solidFill>
                  <a:srgbClr val="D1D5DB"/>
                </a:solidFill>
                <a:effectLst/>
              </a:rPr>
              <a:t> </a:t>
            </a:r>
            <a:r>
              <a:rPr lang="en-US" b="0" i="0" dirty="0">
                <a:effectLst/>
              </a:rPr>
              <a:t>Ensure the software can handle a large number of students and staff without significant downtime.</a:t>
            </a:r>
          </a:p>
          <a:p>
            <a:pPr lvl="1"/>
            <a:r>
              <a:rPr lang="en-US" b="1" i="0" dirty="0">
                <a:effectLst/>
              </a:rPr>
              <a:t>Institute Reputation:</a:t>
            </a:r>
            <a:r>
              <a:rPr lang="en-US" b="0" i="0" dirty="0">
                <a:solidFill>
                  <a:srgbClr val="D1D5DB"/>
                </a:solidFill>
                <a:effectLst/>
              </a:rPr>
              <a:t> </a:t>
            </a:r>
            <a:r>
              <a:rPr lang="en-US" b="0" i="0" dirty="0">
                <a:effectLst/>
              </a:rPr>
              <a:t>Contribute to the positive reputation of the institute by providing efficient and transparent hostel services to students.</a:t>
            </a:r>
            <a:endParaRPr lang="en-IN" dirty="0"/>
          </a:p>
        </p:txBody>
      </p:sp>
    </p:spTree>
    <p:extLst>
      <p:ext uri="{BB962C8B-B14F-4D97-AF65-F5344CB8AC3E}">
        <p14:creationId xmlns:p14="http://schemas.microsoft.com/office/powerpoint/2010/main" val="29546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F626-3CB1-2080-8C4A-0F85CFF2646C}"/>
              </a:ext>
            </a:extLst>
          </p:cNvPr>
          <p:cNvSpPr>
            <a:spLocks noGrp="1"/>
          </p:cNvSpPr>
          <p:nvPr>
            <p:ph type="title"/>
          </p:nvPr>
        </p:nvSpPr>
        <p:spPr/>
        <p:txBody>
          <a:bodyPr>
            <a:normAutofit fontScale="90000"/>
          </a:bodyPr>
          <a:lstStyle/>
          <a:p>
            <a:r>
              <a:rPr lang="en-IN" dirty="0"/>
              <a:t>Story Board</a:t>
            </a:r>
            <a:br>
              <a:rPr lang="en-IN" dirty="0"/>
            </a:br>
            <a:r>
              <a:rPr lang="en-IN" dirty="0"/>
              <a:t>- </a:t>
            </a:r>
            <a:r>
              <a:rPr lang="en-IN" sz="3100" dirty="0"/>
              <a:t>Back Story</a:t>
            </a:r>
            <a:endParaRPr lang="en-IN" dirty="0"/>
          </a:p>
        </p:txBody>
      </p:sp>
      <p:sp>
        <p:nvSpPr>
          <p:cNvPr id="3" name="Content Placeholder 2">
            <a:extLst>
              <a:ext uri="{FF2B5EF4-FFF2-40B4-BE49-F238E27FC236}">
                <a16:creationId xmlns:a16="http://schemas.microsoft.com/office/drawing/2014/main" id="{5F9F9C75-BAE1-7AE0-29D0-D9A988F0EB7F}"/>
              </a:ext>
            </a:extLst>
          </p:cNvPr>
          <p:cNvSpPr>
            <a:spLocks noGrp="1"/>
          </p:cNvSpPr>
          <p:nvPr>
            <p:ph idx="1"/>
          </p:nvPr>
        </p:nvSpPr>
        <p:spPr>
          <a:xfrm>
            <a:off x="1295401" y="2556932"/>
            <a:ext cx="8044542" cy="3318936"/>
          </a:xfrm>
        </p:spPr>
        <p:txBody>
          <a:bodyPr>
            <a:normAutofit fontScale="77500" lnSpcReduction="20000"/>
          </a:bodyPr>
          <a:lstStyle/>
          <a:p>
            <a:pPr>
              <a:buFont typeface="Wingdings" panose="05000000000000000000" pitchFamily="2" charset="2"/>
              <a:buChar char="Ø"/>
            </a:pPr>
            <a:r>
              <a:rPr lang="en-US" b="0" i="0" dirty="0">
                <a:effectLst/>
              </a:rPr>
              <a:t>The Chairman of the Hall Management Center (HMC) has received an order from the Director of the Indian Institute of Technology (IIT) to provide comprehensive information regarding students, room allocations, financial transactions, including money transfers and mess charges and other related data.</a:t>
            </a:r>
          </a:p>
          <a:p>
            <a:pPr>
              <a:buFont typeface="Wingdings" panose="05000000000000000000" pitchFamily="2" charset="2"/>
              <a:buChar char="Ø"/>
            </a:pPr>
            <a:r>
              <a:rPr lang="en-US" b="0" i="0" dirty="0">
                <a:effectLst/>
              </a:rPr>
              <a:t>This information is currently stored in physical written formats, making it challenging to present and share with the Director.</a:t>
            </a:r>
            <a:endParaRPr lang="en-US" dirty="0"/>
          </a:p>
          <a:p>
            <a:pPr>
              <a:buFont typeface="Wingdings" panose="05000000000000000000" pitchFamily="2" charset="2"/>
              <a:buChar char="Ø"/>
            </a:pPr>
            <a:r>
              <a:rPr lang="en-US" b="0" i="0" dirty="0">
                <a:effectLst/>
              </a:rPr>
              <a:t>In response to this request, the Chairman of HMC is seeking a software solution to streamline and automate various book-keeping activities associated with its day-to-day operations. </a:t>
            </a:r>
            <a:endParaRPr lang="en-US" dirty="0"/>
          </a:p>
          <a:p>
            <a:pPr>
              <a:buFont typeface="Wingdings" panose="05000000000000000000" pitchFamily="2" charset="2"/>
              <a:buChar char="Ø"/>
            </a:pPr>
            <a:r>
              <a:rPr lang="en-US" b="0" i="0" dirty="0">
                <a:effectLst/>
              </a:rPr>
              <a:t>By implementing our software, the Hall Management Center (HMC) can efficiently address this issue, enabling the Chairman to readily present the required details to the Director.</a:t>
            </a:r>
          </a:p>
        </p:txBody>
      </p:sp>
      <p:pic>
        <p:nvPicPr>
          <p:cNvPr id="5" name="Picture 4" descr="Businessman holding tablet">
            <a:extLst>
              <a:ext uri="{FF2B5EF4-FFF2-40B4-BE49-F238E27FC236}">
                <a16:creationId xmlns:a16="http://schemas.microsoft.com/office/drawing/2014/main" id="{3D8FD5C0-DF8B-4658-4012-EB70FAC35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841" y="2556932"/>
            <a:ext cx="1032782" cy="3581048"/>
          </a:xfrm>
          <a:prstGeom prst="rect">
            <a:avLst/>
          </a:prstGeom>
        </p:spPr>
      </p:pic>
      <p:sp>
        <p:nvSpPr>
          <p:cNvPr id="9" name="TextBox 8">
            <a:extLst>
              <a:ext uri="{FF2B5EF4-FFF2-40B4-BE49-F238E27FC236}">
                <a16:creationId xmlns:a16="http://schemas.microsoft.com/office/drawing/2014/main" id="{60D39E03-7686-3C78-8E0E-E1E8057FEA4F}"/>
              </a:ext>
            </a:extLst>
          </p:cNvPr>
          <p:cNvSpPr txBox="1"/>
          <p:nvPr/>
        </p:nvSpPr>
        <p:spPr>
          <a:xfrm>
            <a:off x="10521317" y="2556932"/>
            <a:ext cx="1283969" cy="461665"/>
          </a:xfrm>
          <a:prstGeom prst="rect">
            <a:avLst/>
          </a:prstGeom>
          <a:noFill/>
        </p:spPr>
        <p:txBody>
          <a:bodyPr wrap="square" rtlCol="0">
            <a:spAutoFit/>
          </a:bodyPr>
          <a:lstStyle/>
          <a:p>
            <a:r>
              <a:rPr lang="en-US" sz="2400" b="1" dirty="0"/>
              <a:t>User</a:t>
            </a:r>
            <a:endParaRPr lang="en-IN" sz="2400" b="1" dirty="0"/>
          </a:p>
        </p:txBody>
      </p:sp>
    </p:spTree>
    <p:extLst>
      <p:ext uri="{BB962C8B-B14F-4D97-AF65-F5344CB8AC3E}">
        <p14:creationId xmlns:p14="http://schemas.microsoft.com/office/powerpoint/2010/main" val="150205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1A3-4D92-51B6-6EA2-6EC16D5C405B}"/>
              </a:ext>
            </a:extLst>
          </p:cNvPr>
          <p:cNvSpPr>
            <a:spLocks noGrp="1"/>
          </p:cNvSpPr>
          <p:nvPr>
            <p:ph type="title"/>
          </p:nvPr>
        </p:nvSpPr>
        <p:spPr>
          <a:xfrm>
            <a:off x="1291166" y="2694600"/>
            <a:ext cx="9609668" cy="1468800"/>
          </a:xfrm>
        </p:spPr>
        <p:txBody>
          <a:bodyPr anchor="ctr">
            <a:normAutofit fontScale="90000"/>
          </a:bodyPr>
          <a:lstStyle/>
          <a:p>
            <a:pPr algn="ctr"/>
            <a:r>
              <a:rPr lang="en-US" sz="4800" b="1" dirty="0"/>
              <a:t>Interface of </a:t>
            </a:r>
            <a:r>
              <a:rPr lang="en-IN" sz="4800" b="1" dirty="0"/>
              <a:t>Software </a:t>
            </a:r>
            <a:br>
              <a:rPr lang="en-US" sz="4800" b="1" dirty="0"/>
            </a:br>
            <a:r>
              <a:rPr lang="en-US" sz="4800" b="1" dirty="0"/>
              <a:t>Administration Point of view </a:t>
            </a:r>
            <a:endParaRPr lang="en-IN" sz="4800" b="1" dirty="0"/>
          </a:p>
        </p:txBody>
      </p:sp>
      <p:sp>
        <p:nvSpPr>
          <p:cNvPr id="3" name="Text Placeholder 2">
            <a:extLst>
              <a:ext uri="{FF2B5EF4-FFF2-40B4-BE49-F238E27FC236}">
                <a16:creationId xmlns:a16="http://schemas.microsoft.com/office/drawing/2014/main" id="{78945CA0-6337-29C7-CF11-C72011A0FC57}"/>
              </a:ext>
            </a:extLst>
          </p:cNvPr>
          <p:cNvSpPr>
            <a:spLocks noGrp="1"/>
          </p:cNvSpPr>
          <p:nvPr>
            <p:ph type="body" idx="1"/>
          </p:nvPr>
        </p:nvSpPr>
        <p:spPr>
          <a:xfrm flipH="1">
            <a:off x="13173266" y="5103952"/>
            <a:ext cx="225490" cy="860400"/>
          </a:xfrm>
        </p:spPr>
        <p:txBody>
          <a:bodyPr/>
          <a:lstStyle/>
          <a:p>
            <a:endParaRPr lang="en-IN" dirty="0"/>
          </a:p>
          <a:p>
            <a:endParaRPr lang="en-IN" dirty="0"/>
          </a:p>
          <a:p>
            <a:endParaRPr lang="en-IN" dirty="0"/>
          </a:p>
        </p:txBody>
      </p:sp>
    </p:spTree>
    <p:extLst>
      <p:ext uri="{BB962C8B-B14F-4D97-AF65-F5344CB8AC3E}">
        <p14:creationId xmlns:p14="http://schemas.microsoft.com/office/powerpoint/2010/main" val="115569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1998" y="836810"/>
            <a:ext cx="10360443" cy="474289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Login Page</a:t>
            </a:r>
          </a:p>
        </p:txBody>
      </p:sp>
    </p:spTree>
    <p:extLst>
      <p:ext uri="{BB962C8B-B14F-4D97-AF65-F5344CB8AC3E}">
        <p14:creationId xmlns:p14="http://schemas.microsoft.com/office/powerpoint/2010/main" val="3847864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197" y="836810"/>
            <a:ext cx="9866045" cy="474289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Home Page</a:t>
            </a:r>
          </a:p>
        </p:txBody>
      </p:sp>
    </p:spTree>
    <p:extLst>
      <p:ext uri="{BB962C8B-B14F-4D97-AF65-F5344CB8AC3E}">
        <p14:creationId xmlns:p14="http://schemas.microsoft.com/office/powerpoint/2010/main" val="1606666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874</TotalTime>
  <Words>541</Words>
  <Application>Microsoft Office PowerPoint</Application>
  <PresentationFormat>Widescreen</PresentationFormat>
  <Paragraphs>57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Garamond</vt:lpstr>
      <vt:lpstr>Wingdings</vt:lpstr>
      <vt:lpstr>Organic</vt:lpstr>
      <vt:lpstr>Storyboard Presentation</vt:lpstr>
      <vt:lpstr>Hall Management Center (HMC)</vt:lpstr>
      <vt:lpstr>Agenda</vt:lpstr>
      <vt:lpstr>Introduction </vt:lpstr>
      <vt:lpstr>Introduction</vt:lpstr>
      <vt:lpstr>Story Board - Back Story</vt:lpstr>
      <vt:lpstr>Interface of Software  Administration Point of view </vt:lpstr>
      <vt:lpstr>PowerPoint Presentation</vt:lpstr>
      <vt:lpstr>PowerPoint Presentation</vt:lpstr>
      <vt:lpstr>PowerPoint Presentation</vt:lpstr>
      <vt:lpstr>PowerPoint Presentation</vt:lpstr>
      <vt:lpstr>PowerPoint Presentation</vt:lpstr>
      <vt:lpstr>PowerPoint Presentation</vt:lpstr>
      <vt:lpstr>Interface of Software  Student Point of view </vt:lpstr>
      <vt:lpstr>PowerPoint Presentation</vt:lpstr>
      <vt:lpstr>PowerPoint Presentation</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Storyboard Presentation</dc:title>
  <dc:creator>Girivardhan Velpula</dc:creator>
  <cp:lastModifiedBy>Girivardhan Velpula</cp:lastModifiedBy>
  <cp:revision>7</cp:revision>
  <dcterms:created xsi:type="dcterms:W3CDTF">2023-09-11T05:34:54Z</dcterms:created>
  <dcterms:modified xsi:type="dcterms:W3CDTF">2023-09-23T10:10:06Z</dcterms:modified>
</cp:coreProperties>
</file>